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3" r:id="rId8"/>
    <p:sldId id="264" r:id="rId9"/>
    <p:sldId id="265" r:id="rId1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43" autoAdjust="0"/>
  </p:normalViewPr>
  <p:slideViewPr>
    <p:cSldViewPr snapToGrid="0">
      <p:cViewPr varScale="1">
        <p:scale>
          <a:sx n="66" d="100"/>
          <a:sy n="66"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3F5C2-39B4-42D7-BB08-389E58495FD6}" type="datetimeFigureOut">
              <a:rPr lang="zh-TW" altLang="en-US" smtClean="0"/>
              <a:t>2019/11/12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E3B3D-9136-48DD-B505-59ADA982F7F3}" type="slidenum">
              <a:rPr lang="zh-TW" altLang="en-US" smtClean="0"/>
              <a:t>‹#›</a:t>
            </a:fld>
            <a:endParaRPr lang="zh-TW" altLang="en-US"/>
          </a:p>
        </p:txBody>
      </p:sp>
    </p:spTree>
    <p:extLst>
      <p:ext uri="{BB962C8B-B14F-4D97-AF65-F5344CB8AC3E}">
        <p14:creationId xmlns:p14="http://schemas.microsoft.com/office/powerpoint/2010/main" val="298574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這項研究測試了了駕駛員對半自動車輛中自動駕駛技術失敗的反應。</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測試了車輛相對於車道中心線的最大車道偏移量和</a:t>
            </a:r>
            <a:r>
              <a:rPr lang="en-US" altLang="zh-TW" sz="1200" b="0" i="0" kern="1200" dirty="0">
                <a:solidFill>
                  <a:schemeClr val="tx1"/>
                </a:solidFill>
                <a:effectLst/>
                <a:latin typeface="+mn-lt"/>
                <a:ea typeface="+mn-ea"/>
                <a:cs typeface="+mn-cs"/>
              </a:rPr>
              <a:t>S</a:t>
            </a:r>
            <a:r>
              <a:rPr lang="zh-TW" altLang="en-US" sz="1200" b="0" i="0" kern="1200" dirty="0">
                <a:solidFill>
                  <a:schemeClr val="tx1"/>
                </a:solidFill>
                <a:effectLst/>
                <a:latin typeface="+mn-lt"/>
                <a:ea typeface="+mn-ea"/>
                <a:cs typeface="+mn-cs"/>
              </a:rPr>
              <a:t>形彎道上的整體偏移量，以比較脫離自動化技術駕駛接管後的恢復性能。</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自變項是駕駛員的年齡，脫離時的速度以及脫離發生的時間（即，從事自動駕駛的時間）。</a:t>
            </a:r>
            <a:endParaRPr lang="zh-TW" altLang="en-US" dirty="0"/>
          </a:p>
        </p:txBody>
      </p:sp>
      <p:sp>
        <p:nvSpPr>
          <p:cNvPr id="4" name="投影片編號版面配置區 3"/>
          <p:cNvSpPr>
            <a:spLocks noGrp="1"/>
          </p:cNvSpPr>
          <p:nvPr>
            <p:ph type="sldNum" sz="quarter" idx="5"/>
          </p:nvPr>
        </p:nvSpPr>
        <p:spPr/>
        <p:txBody>
          <a:bodyPr/>
          <a:lstStyle/>
          <a:p>
            <a:fld id="{AA6E3B3D-9136-48DD-B505-59ADA982F7F3}" type="slidenum">
              <a:rPr lang="zh-TW" altLang="en-US" smtClean="0"/>
              <a:t>1</a:t>
            </a:fld>
            <a:endParaRPr lang="zh-TW" altLang="en-US"/>
          </a:p>
        </p:txBody>
      </p:sp>
    </p:spTree>
    <p:extLst>
      <p:ext uri="{BB962C8B-B14F-4D97-AF65-F5344CB8AC3E}">
        <p14:creationId xmlns:p14="http://schemas.microsoft.com/office/powerpoint/2010/main" val="289451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2.Level1</a:t>
            </a:r>
            <a:r>
              <a:rPr lang="zh-TW" altLang="en-US" dirty="0"/>
              <a:t>具提醒功能 如</a:t>
            </a:r>
            <a:r>
              <a:rPr lang="en-US" altLang="zh-TW" dirty="0"/>
              <a:t>:</a:t>
            </a:r>
            <a:r>
              <a:rPr lang="zh-TW" altLang="en-US" dirty="0"/>
              <a:t>車道偏移、前碰預警</a:t>
            </a:r>
            <a:endParaRPr lang="en-US" altLang="zh-TW" dirty="0"/>
          </a:p>
          <a:p>
            <a:r>
              <a:rPr lang="en-US" altLang="zh-TW" dirty="0"/>
              <a:t>Level2</a:t>
            </a:r>
            <a:r>
              <a:rPr lang="zh-TW" altLang="en-US" dirty="0"/>
              <a:t>具跟車系統、自動煞車、盲點偵測</a:t>
            </a:r>
            <a:endParaRPr lang="en-US" altLang="zh-TW" dirty="0"/>
          </a:p>
          <a:p>
            <a:r>
              <a:rPr lang="en-US" altLang="zh-TW" dirty="0"/>
              <a:t>Level3</a:t>
            </a:r>
            <a:r>
              <a:rPr lang="zh-TW" altLang="en-US" dirty="0"/>
              <a:t>具大部分的駕駛功能，但須接管請求，</a:t>
            </a:r>
            <a:r>
              <a:rPr lang="zh-TW" altLang="en-US" sz="1200" b="0" i="0" kern="1200" dirty="0">
                <a:solidFill>
                  <a:schemeClr val="tx1"/>
                </a:solidFill>
                <a:effectLst/>
                <a:latin typeface="+mn-lt"/>
                <a:ea typeface="+mn-ea"/>
                <a:cs typeface="+mn-cs"/>
              </a:rPr>
              <a:t>駕駛員需要在取消自動駕駛系統後，速重新獲得控制權</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儘管確定反映能力的精確時間級非常重要，但僅接管時間就不能包括駕駛員是否確實以安全的方式成功恢復了車輛控制</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例如，駕駛員是否避開了交通狀況？方向盤、油門使用時，反應是否不穩定？車道突然改變了嗎？</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為了回答這些問題，需要去定義什麼是“成功的恢復”，並能夠量化控制權接管後的恢復性能。</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AA6E3B3D-9136-48DD-B505-59ADA982F7F3}" type="slidenum">
              <a:rPr lang="zh-TW" altLang="en-US" smtClean="0"/>
              <a:t>2</a:t>
            </a:fld>
            <a:endParaRPr lang="zh-TW" altLang="en-US"/>
          </a:p>
        </p:txBody>
      </p:sp>
    </p:spTree>
    <p:extLst>
      <p:ext uri="{BB962C8B-B14F-4D97-AF65-F5344CB8AC3E}">
        <p14:creationId xmlns:p14="http://schemas.microsoft.com/office/powerpoint/2010/main" val="147935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sz="1200" b="0" i="0" kern="1200" dirty="0">
                <a:solidFill>
                  <a:schemeClr val="tx1"/>
                </a:solidFill>
                <a:effectLst/>
                <a:latin typeface="+mn-lt"/>
                <a:ea typeface="+mn-ea"/>
                <a:cs typeface="+mn-cs"/>
              </a:rPr>
              <a:t>儘管如此，到目前為止，測試的方法的廣度和差異使得很難確保接管請求的有效性。</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2.</a:t>
            </a:r>
            <a:r>
              <a:rPr lang="zh-TW" altLang="en-US" dirty="0"/>
              <a:t>因此，在這個實驗中採用了聽覺和視覺這種組合。</a:t>
            </a:r>
          </a:p>
        </p:txBody>
      </p:sp>
      <p:sp>
        <p:nvSpPr>
          <p:cNvPr id="4" name="投影片編號版面配置區 3"/>
          <p:cNvSpPr>
            <a:spLocks noGrp="1"/>
          </p:cNvSpPr>
          <p:nvPr>
            <p:ph type="sldNum" sz="quarter" idx="5"/>
          </p:nvPr>
        </p:nvSpPr>
        <p:spPr/>
        <p:txBody>
          <a:bodyPr/>
          <a:lstStyle/>
          <a:p>
            <a:fld id="{AA6E3B3D-9136-48DD-B505-59ADA982F7F3}" type="slidenum">
              <a:rPr lang="zh-TW" altLang="en-US" smtClean="0"/>
              <a:t>3</a:t>
            </a:fld>
            <a:endParaRPr lang="zh-TW" altLang="en-US"/>
          </a:p>
        </p:txBody>
      </p:sp>
    </p:spTree>
    <p:extLst>
      <p:ext uri="{BB962C8B-B14F-4D97-AF65-F5344CB8AC3E}">
        <p14:creationId xmlns:p14="http://schemas.microsoft.com/office/powerpoint/2010/main" val="40287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後投射牆（可為側後視鏡和後視鏡提供投射）</a:t>
            </a:r>
            <a:endParaRPr lang="en-US" altLang="zh-TW" dirty="0"/>
          </a:p>
          <a:p>
            <a:r>
              <a:rPr lang="zh-TW" altLang="en-US" dirty="0"/>
              <a:t>在自動駕駛模式下，模擬器中的車輛能夠自動轉向，加速和減速，並能夠監視外部環境以避免障礙物。</a:t>
            </a:r>
          </a:p>
        </p:txBody>
      </p:sp>
      <p:sp>
        <p:nvSpPr>
          <p:cNvPr id="4" name="投影片編號版面配置區 3"/>
          <p:cNvSpPr>
            <a:spLocks noGrp="1"/>
          </p:cNvSpPr>
          <p:nvPr>
            <p:ph type="sldNum" sz="quarter" idx="5"/>
          </p:nvPr>
        </p:nvSpPr>
        <p:spPr/>
        <p:txBody>
          <a:bodyPr/>
          <a:lstStyle/>
          <a:p>
            <a:fld id="{AA6E3B3D-9136-48DD-B505-59ADA982F7F3}" type="slidenum">
              <a:rPr lang="zh-TW" altLang="en-US" smtClean="0"/>
              <a:t>6</a:t>
            </a:fld>
            <a:endParaRPr lang="zh-TW" altLang="en-US"/>
          </a:p>
        </p:txBody>
      </p:sp>
    </p:spTree>
    <p:extLst>
      <p:ext uri="{BB962C8B-B14F-4D97-AF65-F5344CB8AC3E}">
        <p14:creationId xmlns:p14="http://schemas.microsoft.com/office/powerpoint/2010/main" val="3557162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2B6FCC8-B6BD-4234-B421-0FB8A9DE077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xmlns="" id="{B1870E82-B993-4670-8275-C652FA0EF6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xmlns="" id="{00A0AD84-97BA-42D7-8C68-64BFDB441769}"/>
              </a:ext>
            </a:extLst>
          </p:cNvPr>
          <p:cNvSpPr>
            <a:spLocks noGrp="1"/>
          </p:cNvSpPr>
          <p:nvPr>
            <p:ph type="dt" sz="half" idx="10"/>
          </p:nvPr>
        </p:nvSpPr>
        <p:spPr/>
        <p:txBody>
          <a:bodyPr/>
          <a:lstStyle/>
          <a:p>
            <a:fld id="{78B8C991-5045-40A3-8776-7C4499A7135F}" type="datetimeFigureOut">
              <a:rPr lang="zh-TW" altLang="en-US" smtClean="0"/>
              <a:t>2019/11/12</a:t>
            </a:fld>
            <a:endParaRPr lang="zh-TW" altLang="en-US"/>
          </a:p>
        </p:txBody>
      </p:sp>
      <p:sp>
        <p:nvSpPr>
          <p:cNvPr id="5" name="頁尾版面配置區 4">
            <a:extLst>
              <a:ext uri="{FF2B5EF4-FFF2-40B4-BE49-F238E27FC236}">
                <a16:creationId xmlns:a16="http://schemas.microsoft.com/office/drawing/2014/main" xmlns="" id="{6B9365DB-AC54-4D2D-BA20-3451311EAA8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13C9C6F9-3AA7-4D32-BBD2-635E8F7D3557}"/>
              </a:ext>
            </a:extLst>
          </p:cNvPr>
          <p:cNvSpPr>
            <a:spLocks noGrp="1"/>
          </p:cNvSpPr>
          <p:nvPr>
            <p:ph type="sldNum" sz="quarter" idx="12"/>
          </p:nvPr>
        </p:nvSpPr>
        <p:spPr/>
        <p:txBody>
          <a:bodyPr/>
          <a:lstStyle/>
          <a:p>
            <a:fld id="{7E142B3D-CC3F-4E19-A186-FD633CB81AC5}" type="slidenum">
              <a:rPr lang="zh-TW" altLang="en-US" smtClean="0"/>
              <a:t>‹#›</a:t>
            </a:fld>
            <a:endParaRPr lang="zh-TW" altLang="en-US"/>
          </a:p>
        </p:txBody>
      </p:sp>
    </p:spTree>
    <p:extLst>
      <p:ext uri="{BB962C8B-B14F-4D97-AF65-F5344CB8AC3E}">
        <p14:creationId xmlns:p14="http://schemas.microsoft.com/office/powerpoint/2010/main" val="107022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692360C-41C7-4C84-B8A0-0BD2DEB9DA3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8F90F0FF-96DC-47ED-917C-D4E24F6AB5D5}"/>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BE9C1F55-FFF1-4DF5-8575-9C438CC2B8C8}"/>
              </a:ext>
            </a:extLst>
          </p:cNvPr>
          <p:cNvSpPr>
            <a:spLocks noGrp="1"/>
          </p:cNvSpPr>
          <p:nvPr>
            <p:ph type="dt" sz="half" idx="10"/>
          </p:nvPr>
        </p:nvSpPr>
        <p:spPr/>
        <p:txBody>
          <a:bodyPr/>
          <a:lstStyle/>
          <a:p>
            <a:fld id="{78B8C991-5045-40A3-8776-7C4499A7135F}" type="datetimeFigureOut">
              <a:rPr lang="zh-TW" altLang="en-US" smtClean="0"/>
              <a:t>2019/11/12</a:t>
            </a:fld>
            <a:endParaRPr lang="zh-TW" altLang="en-US"/>
          </a:p>
        </p:txBody>
      </p:sp>
      <p:sp>
        <p:nvSpPr>
          <p:cNvPr id="5" name="頁尾版面配置區 4">
            <a:extLst>
              <a:ext uri="{FF2B5EF4-FFF2-40B4-BE49-F238E27FC236}">
                <a16:creationId xmlns:a16="http://schemas.microsoft.com/office/drawing/2014/main" xmlns="" id="{A06F2D98-38EF-4917-8876-C6027296288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BD6651F0-7BC7-4B59-8F62-87D8A69EF5D7}"/>
              </a:ext>
            </a:extLst>
          </p:cNvPr>
          <p:cNvSpPr>
            <a:spLocks noGrp="1"/>
          </p:cNvSpPr>
          <p:nvPr>
            <p:ph type="sldNum" sz="quarter" idx="12"/>
          </p:nvPr>
        </p:nvSpPr>
        <p:spPr/>
        <p:txBody>
          <a:bodyPr/>
          <a:lstStyle/>
          <a:p>
            <a:fld id="{7E142B3D-CC3F-4E19-A186-FD633CB81AC5}" type="slidenum">
              <a:rPr lang="zh-TW" altLang="en-US" smtClean="0"/>
              <a:t>‹#›</a:t>
            </a:fld>
            <a:endParaRPr lang="zh-TW" altLang="en-US"/>
          </a:p>
        </p:txBody>
      </p:sp>
    </p:spTree>
    <p:extLst>
      <p:ext uri="{BB962C8B-B14F-4D97-AF65-F5344CB8AC3E}">
        <p14:creationId xmlns:p14="http://schemas.microsoft.com/office/powerpoint/2010/main" val="1432902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xmlns="" id="{B7DBDCCD-C123-4684-B73B-796B55F1DAA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629CF68A-AEC3-46F0-8D89-8804BCDC8DBD}"/>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B2B17AED-F4C7-4164-8639-5459C57C69A6}"/>
              </a:ext>
            </a:extLst>
          </p:cNvPr>
          <p:cNvSpPr>
            <a:spLocks noGrp="1"/>
          </p:cNvSpPr>
          <p:nvPr>
            <p:ph type="dt" sz="half" idx="10"/>
          </p:nvPr>
        </p:nvSpPr>
        <p:spPr/>
        <p:txBody>
          <a:bodyPr/>
          <a:lstStyle/>
          <a:p>
            <a:fld id="{78B8C991-5045-40A3-8776-7C4499A7135F}" type="datetimeFigureOut">
              <a:rPr lang="zh-TW" altLang="en-US" smtClean="0"/>
              <a:t>2019/11/12</a:t>
            </a:fld>
            <a:endParaRPr lang="zh-TW" altLang="en-US"/>
          </a:p>
        </p:txBody>
      </p:sp>
      <p:sp>
        <p:nvSpPr>
          <p:cNvPr id="5" name="頁尾版面配置區 4">
            <a:extLst>
              <a:ext uri="{FF2B5EF4-FFF2-40B4-BE49-F238E27FC236}">
                <a16:creationId xmlns:a16="http://schemas.microsoft.com/office/drawing/2014/main" xmlns="" id="{E7F45F59-6361-4D7A-B7D8-154A2D81700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E28E3068-0788-49FB-A416-12E3537A5343}"/>
              </a:ext>
            </a:extLst>
          </p:cNvPr>
          <p:cNvSpPr>
            <a:spLocks noGrp="1"/>
          </p:cNvSpPr>
          <p:nvPr>
            <p:ph type="sldNum" sz="quarter" idx="12"/>
          </p:nvPr>
        </p:nvSpPr>
        <p:spPr/>
        <p:txBody>
          <a:bodyPr/>
          <a:lstStyle/>
          <a:p>
            <a:fld id="{7E142B3D-CC3F-4E19-A186-FD633CB81AC5}" type="slidenum">
              <a:rPr lang="zh-TW" altLang="en-US" smtClean="0"/>
              <a:t>‹#›</a:t>
            </a:fld>
            <a:endParaRPr lang="zh-TW" altLang="en-US"/>
          </a:p>
        </p:txBody>
      </p:sp>
    </p:spTree>
    <p:extLst>
      <p:ext uri="{BB962C8B-B14F-4D97-AF65-F5344CB8AC3E}">
        <p14:creationId xmlns:p14="http://schemas.microsoft.com/office/powerpoint/2010/main" val="388129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ADC2819-2E5D-4E9C-833B-9634DB57FEF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BD6CCDAB-127E-441F-852A-661E73D856AC}"/>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DEC30EAC-FC38-45D6-A4D2-C259B426ACCC}"/>
              </a:ext>
            </a:extLst>
          </p:cNvPr>
          <p:cNvSpPr>
            <a:spLocks noGrp="1"/>
          </p:cNvSpPr>
          <p:nvPr>
            <p:ph type="dt" sz="half" idx="10"/>
          </p:nvPr>
        </p:nvSpPr>
        <p:spPr/>
        <p:txBody>
          <a:bodyPr/>
          <a:lstStyle/>
          <a:p>
            <a:fld id="{78B8C991-5045-40A3-8776-7C4499A7135F}" type="datetimeFigureOut">
              <a:rPr lang="zh-TW" altLang="en-US" smtClean="0"/>
              <a:t>2019/11/12</a:t>
            </a:fld>
            <a:endParaRPr lang="zh-TW" altLang="en-US"/>
          </a:p>
        </p:txBody>
      </p:sp>
      <p:sp>
        <p:nvSpPr>
          <p:cNvPr id="5" name="頁尾版面配置區 4">
            <a:extLst>
              <a:ext uri="{FF2B5EF4-FFF2-40B4-BE49-F238E27FC236}">
                <a16:creationId xmlns:a16="http://schemas.microsoft.com/office/drawing/2014/main" xmlns="" id="{B4732F31-CC81-42C3-803E-2865921BA63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45EA5885-3D55-41AC-AB74-4A8D09B8D630}"/>
              </a:ext>
            </a:extLst>
          </p:cNvPr>
          <p:cNvSpPr>
            <a:spLocks noGrp="1"/>
          </p:cNvSpPr>
          <p:nvPr>
            <p:ph type="sldNum" sz="quarter" idx="12"/>
          </p:nvPr>
        </p:nvSpPr>
        <p:spPr/>
        <p:txBody>
          <a:bodyPr/>
          <a:lstStyle/>
          <a:p>
            <a:fld id="{7E142B3D-CC3F-4E19-A186-FD633CB81AC5}" type="slidenum">
              <a:rPr lang="zh-TW" altLang="en-US" smtClean="0"/>
              <a:t>‹#›</a:t>
            </a:fld>
            <a:endParaRPr lang="zh-TW" altLang="en-US"/>
          </a:p>
        </p:txBody>
      </p:sp>
    </p:spTree>
    <p:extLst>
      <p:ext uri="{BB962C8B-B14F-4D97-AF65-F5344CB8AC3E}">
        <p14:creationId xmlns:p14="http://schemas.microsoft.com/office/powerpoint/2010/main" val="410812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076219A-92DA-4497-BC41-9678CDB35B90}"/>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xmlns="" id="{19FC1430-2E16-42CE-AD05-B8E350EA90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xmlns="" id="{9513AB4F-F0D2-4C83-8BBE-DFF589E6FCCA}"/>
              </a:ext>
            </a:extLst>
          </p:cNvPr>
          <p:cNvSpPr>
            <a:spLocks noGrp="1"/>
          </p:cNvSpPr>
          <p:nvPr>
            <p:ph type="dt" sz="half" idx="10"/>
          </p:nvPr>
        </p:nvSpPr>
        <p:spPr/>
        <p:txBody>
          <a:bodyPr/>
          <a:lstStyle/>
          <a:p>
            <a:fld id="{78B8C991-5045-40A3-8776-7C4499A7135F}" type="datetimeFigureOut">
              <a:rPr lang="zh-TW" altLang="en-US" smtClean="0"/>
              <a:t>2019/11/12</a:t>
            </a:fld>
            <a:endParaRPr lang="zh-TW" altLang="en-US"/>
          </a:p>
        </p:txBody>
      </p:sp>
      <p:sp>
        <p:nvSpPr>
          <p:cNvPr id="5" name="頁尾版面配置區 4">
            <a:extLst>
              <a:ext uri="{FF2B5EF4-FFF2-40B4-BE49-F238E27FC236}">
                <a16:creationId xmlns:a16="http://schemas.microsoft.com/office/drawing/2014/main" xmlns="" id="{A975873B-893C-4E52-A510-411AD0D0104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DCFD835F-D0E4-4C93-A795-714FBE0B15B6}"/>
              </a:ext>
            </a:extLst>
          </p:cNvPr>
          <p:cNvSpPr>
            <a:spLocks noGrp="1"/>
          </p:cNvSpPr>
          <p:nvPr>
            <p:ph type="sldNum" sz="quarter" idx="12"/>
          </p:nvPr>
        </p:nvSpPr>
        <p:spPr/>
        <p:txBody>
          <a:bodyPr/>
          <a:lstStyle/>
          <a:p>
            <a:fld id="{7E142B3D-CC3F-4E19-A186-FD633CB81AC5}" type="slidenum">
              <a:rPr lang="zh-TW" altLang="en-US" smtClean="0"/>
              <a:t>‹#›</a:t>
            </a:fld>
            <a:endParaRPr lang="zh-TW" altLang="en-US"/>
          </a:p>
        </p:txBody>
      </p:sp>
    </p:spTree>
    <p:extLst>
      <p:ext uri="{BB962C8B-B14F-4D97-AF65-F5344CB8AC3E}">
        <p14:creationId xmlns:p14="http://schemas.microsoft.com/office/powerpoint/2010/main" val="311745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920772D-36CA-4F01-9782-0E8A9D551767}"/>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6E50609A-AEBC-48DC-BCC0-F552C1D0979B}"/>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998DC042-F842-428A-BF50-01E1289CF96E}"/>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xmlns="" id="{5AE8AAA0-87E0-43FB-8BE2-E740DA245443}"/>
              </a:ext>
            </a:extLst>
          </p:cNvPr>
          <p:cNvSpPr>
            <a:spLocks noGrp="1"/>
          </p:cNvSpPr>
          <p:nvPr>
            <p:ph type="dt" sz="half" idx="10"/>
          </p:nvPr>
        </p:nvSpPr>
        <p:spPr/>
        <p:txBody>
          <a:bodyPr/>
          <a:lstStyle/>
          <a:p>
            <a:fld id="{78B8C991-5045-40A3-8776-7C4499A7135F}" type="datetimeFigureOut">
              <a:rPr lang="zh-TW" altLang="en-US" smtClean="0"/>
              <a:t>2019/11/12</a:t>
            </a:fld>
            <a:endParaRPr lang="zh-TW" altLang="en-US"/>
          </a:p>
        </p:txBody>
      </p:sp>
      <p:sp>
        <p:nvSpPr>
          <p:cNvPr id="6" name="頁尾版面配置區 5">
            <a:extLst>
              <a:ext uri="{FF2B5EF4-FFF2-40B4-BE49-F238E27FC236}">
                <a16:creationId xmlns:a16="http://schemas.microsoft.com/office/drawing/2014/main" xmlns="" id="{E10C0120-21E5-4FAA-871C-83B5144B548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B53D5968-23B5-446A-AFA6-9BFB1E8278C0}"/>
              </a:ext>
            </a:extLst>
          </p:cNvPr>
          <p:cNvSpPr>
            <a:spLocks noGrp="1"/>
          </p:cNvSpPr>
          <p:nvPr>
            <p:ph type="sldNum" sz="quarter" idx="12"/>
          </p:nvPr>
        </p:nvSpPr>
        <p:spPr/>
        <p:txBody>
          <a:bodyPr/>
          <a:lstStyle/>
          <a:p>
            <a:fld id="{7E142B3D-CC3F-4E19-A186-FD633CB81AC5}" type="slidenum">
              <a:rPr lang="zh-TW" altLang="en-US" smtClean="0"/>
              <a:t>‹#›</a:t>
            </a:fld>
            <a:endParaRPr lang="zh-TW" altLang="en-US"/>
          </a:p>
        </p:txBody>
      </p:sp>
    </p:spTree>
    <p:extLst>
      <p:ext uri="{BB962C8B-B14F-4D97-AF65-F5344CB8AC3E}">
        <p14:creationId xmlns:p14="http://schemas.microsoft.com/office/powerpoint/2010/main" val="323972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20AFBAE-BDC9-4B02-A6CB-C2784B8FA61B}"/>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32CC7C1D-8346-4790-ACDB-08E8D5DA3E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xmlns="" id="{6DB917AD-3AE5-4771-9D67-83230C0D17EE}"/>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xmlns="" id="{CB5C2B43-E35D-45ED-9B66-1A11EAE60D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xmlns="" id="{CEC83C7B-4A4F-4249-8679-CE5B92C7269A}"/>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xmlns="" id="{1C72D56B-3212-4C39-B851-45F7F01AEBC6}"/>
              </a:ext>
            </a:extLst>
          </p:cNvPr>
          <p:cNvSpPr>
            <a:spLocks noGrp="1"/>
          </p:cNvSpPr>
          <p:nvPr>
            <p:ph type="dt" sz="half" idx="10"/>
          </p:nvPr>
        </p:nvSpPr>
        <p:spPr/>
        <p:txBody>
          <a:bodyPr/>
          <a:lstStyle/>
          <a:p>
            <a:fld id="{78B8C991-5045-40A3-8776-7C4499A7135F}" type="datetimeFigureOut">
              <a:rPr lang="zh-TW" altLang="en-US" smtClean="0"/>
              <a:t>2019/11/12</a:t>
            </a:fld>
            <a:endParaRPr lang="zh-TW" altLang="en-US"/>
          </a:p>
        </p:txBody>
      </p:sp>
      <p:sp>
        <p:nvSpPr>
          <p:cNvPr id="8" name="頁尾版面配置區 7">
            <a:extLst>
              <a:ext uri="{FF2B5EF4-FFF2-40B4-BE49-F238E27FC236}">
                <a16:creationId xmlns:a16="http://schemas.microsoft.com/office/drawing/2014/main" xmlns="" id="{B4BB4EAC-E0E6-44B7-98A1-95BB54A9BB86}"/>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xmlns="" id="{113A0A20-653E-49FA-A03A-9FA61AC69968}"/>
              </a:ext>
            </a:extLst>
          </p:cNvPr>
          <p:cNvSpPr>
            <a:spLocks noGrp="1"/>
          </p:cNvSpPr>
          <p:nvPr>
            <p:ph type="sldNum" sz="quarter" idx="12"/>
          </p:nvPr>
        </p:nvSpPr>
        <p:spPr/>
        <p:txBody>
          <a:bodyPr/>
          <a:lstStyle/>
          <a:p>
            <a:fld id="{7E142B3D-CC3F-4E19-A186-FD633CB81AC5}" type="slidenum">
              <a:rPr lang="zh-TW" altLang="en-US" smtClean="0"/>
              <a:t>‹#›</a:t>
            </a:fld>
            <a:endParaRPr lang="zh-TW" altLang="en-US"/>
          </a:p>
        </p:txBody>
      </p:sp>
    </p:spTree>
    <p:extLst>
      <p:ext uri="{BB962C8B-B14F-4D97-AF65-F5344CB8AC3E}">
        <p14:creationId xmlns:p14="http://schemas.microsoft.com/office/powerpoint/2010/main" val="209985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4A1B2ED-A48B-4370-96F0-DEAFA60610FB}"/>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xmlns="" id="{5413BE9A-4FDE-4FD3-9CCA-E0C4E02A0975}"/>
              </a:ext>
            </a:extLst>
          </p:cNvPr>
          <p:cNvSpPr>
            <a:spLocks noGrp="1"/>
          </p:cNvSpPr>
          <p:nvPr>
            <p:ph type="dt" sz="half" idx="10"/>
          </p:nvPr>
        </p:nvSpPr>
        <p:spPr/>
        <p:txBody>
          <a:bodyPr/>
          <a:lstStyle/>
          <a:p>
            <a:fld id="{78B8C991-5045-40A3-8776-7C4499A7135F}" type="datetimeFigureOut">
              <a:rPr lang="zh-TW" altLang="en-US" smtClean="0"/>
              <a:t>2019/11/12</a:t>
            </a:fld>
            <a:endParaRPr lang="zh-TW" altLang="en-US"/>
          </a:p>
        </p:txBody>
      </p:sp>
      <p:sp>
        <p:nvSpPr>
          <p:cNvPr id="4" name="頁尾版面配置區 3">
            <a:extLst>
              <a:ext uri="{FF2B5EF4-FFF2-40B4-BE49-F238E27FC236}">
                <a16:creationId xmlns:a16="http://schemas.microsoft.com/office/drawing/2014/main" xmlns="" id="{F882C9CA-066E-47AF-B1D9-00FC8F920DB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xmlns="" id="{ABBF8F69-CBB8-4DCA-B01F-8D3B5E5AD57A}"/>
              </a:ext>
            </a:extLst>
          </p:cNvPr>
          <p:cNvSpPr>
            <a:spLocks noGrp="1"/>
          </p:cNvSpPr>
          <p:nvPr>
            <p:ph type="sldNum" sz="quarter" idx="12"/>
          </p:nvPr>
        </p:nvSpPr>
        <p:spPr/>
        <p:txBody>
          <a:bodyPr/>
          <a:lstStyle/>
          <a:p>
            <a:fld id="{7E142B3D-CC3F-4E19-A186-FD633CB81AC5}" type="slidenum">
              <a:rPr lang="zh-TW" altLang="en-US" smtClean="0"/>
              <a:t>‹#›</a:t>
            </a:fld>
            <a:endParaRPr lang="zh-TW" altLang="en-US"/>
          </a:p>
        </p:txBody>
      </p:sp>
    </p:spTree>
    <p:extLst>
      <p:ext uri="{BB962C8B-B14F-4D97-AF65-F5344CB8AC3E}">
        <p14:creationId xmlns:p14="http://schemas.microsoft.com/office/powerpoint/2010/main" val="263159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677D705E-AD2E-4BF1-A75F-8FA8975172D5}"/>
              </a:ext>
            </a:extLst>
          </p:cNvPr>
          <p:cNvSpPr>
            <a:spLocks noGrp="1"/>
          </p:cNvSpPr>
          <p:nvPr>
            <p:ph type="dt" sz="half" idx="10"/>
          </p:nvPr>
        </p:nvSpPr>
        <p:spPr/>
        <p:txBody>
          <a:bodyPr/>
          <a:lstStyle/>
          <a:p>
            <a:fld id="{78B8C991-5045-40A3-8776-7C4499A7135F}" type="datetimeFigureOut">
              <a:rPr lang="zh-TW" altLang="en-US" smtClean="0"/>
              <a:t>2019/11/12</a:t>
            </a:fld>
            <a:endParaRPr lang="zh-TW" altLang="en-US"/>
          </a:p>
        </p:txBody>
      </p:sp>
      <p:sp>
        <p:nvSpPr>
          <p:cNvPr id="3" name="頁尾版面配置區 2">
            <a:extLst>
              <a:ext uri="{FF2B5EF4-FFF2-40B4-BE49-F238E27FC236}">
                <a16:creationId xmlns:a16="http://schemas.microsoft.com/office/drawing/2014/main" xmlns="" id="{DECEF82C-DD2A-4BBD-B477-BFD712F8E55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xmlns="" id="{937697BF-FBF4-4291-9E51-29B8EA84C8BD}"/>
              </a:ext>
            </a:extLst>
          </p:cNvPr>
          <p:cNvSpPr>
            <a:spLocks noGrp="1"/>
          </p:cNvSpPr>
          <p:nvPr>
            <p:ph type="sldNum" sz="quarter" idx="12"/>
          </p:nvPr>
        </p:nvSpPr>
        <p:spPr/>
        <p:txBody>
          <a:bodyPr/>
          <a:lstStyle/>
          <a:p>
            <a:fld id="{7E142B3D-CC3F-4E19-A186-FD633CB81AC5}" type="slidenum">
              <a:rPr lang="zh-TW" altLang="en-US" smtClean="0"/>
              <a:t>‹#›</a:t>
            </a:fld>
            <a:endParaRPr lang="zh-TW" altLang="en-US"/>
          </a:p>
        </p:txBody>
      </p:sp>
    </p:spTree>
    <p:extLst>
      <p:ext uri="{BB962C8B-B14F-4D97-AF65-F5344CB8AC3E}">
        <p14:creationId xmlns:p14="http://schemas.microsoft.com/office/powerpoint/2010/main" val="370100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3C39688-C8CC-4819-8530-28F4FF511DD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xmlns="" id="{CAAE90F4-E4D4-4A3D-9E87-CA83F4FEAE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xmlns="" id="{11FCB178-0485-4305-9718-2DCDA8800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xmlns="" id="{08E390E2-CFD0-44B0-B7FA-7BAF4C972D4C}"/>
              </a:ext>
            </a:extLst>
          </p:cNvPr>
          <p:cNvSpPr>
            <a:spLocks noGrp="1"/>
          </p:cNvSpPr>
          <p:nvPr>
            <p:ph type="dt" sz="half" idx="10"/>
          </p:nvPr>
        </p:nvSpPr>
        <p:spPr/>
        <p:txBody>
          <a:bodyPr/>
          <a:lstStyle/>
          <a:p>
            <a:fld id="{78B8C991-5045-40A3-8776-7C4499A7135F}" type="datetimeFigureOut">
              <a:rPr lang="zh-TW" altLang="en-US" smtClean="0"/>
              <a:t>2019/11/12</a:t>
            </a:fld>
            <a:endParaRPr lang="zh-TW" altLang="en-US"/>
          </a:p>
        </p:txBody>
      </p:sp>
      <p:sp>
        <p:nvSpPr>
          <p:cNvPr id="6" name="頁尾版面配置區 5">
            <a:extLst>
              <a:ext uri="{FF2B5EF4-FFF2-40B4-BE49-F238E27FC236}">
                <a16:creationId xmlns:a16="http://schemas.microsoft.com/office/drawing/2014/main" xmlns="" id="{FF2E2F7C-61E8-47F8-A70A-44DB2625611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58BB4D77-EE26-4658-890F-736F23BF8A0B}"/>
              </a:ext>
            </a:extLst>
          </p:cNvPr>
          <p:cNvSpPr>
            <a:spLocks noGrp="1"/>
          </p:cNvSpPr>
          <p:nvPr>
            <p:ph type="sldNum" sz="quarter" idx="12"/>
          </p:nvPr>
        </p:nvSpPr>
        <p:spPr/>
        <p:txBody>
          <a:bodyPr/>
          <a:lstStyle/>
          <a:p>
            <a:fld id="{7E142B3D-CC3F-4E19-A186-FD633CB81AC5}" type="slidenum">
              <a:rPr lang="zh-TW" altLang="en-US" smtClean="0"/>
              <a:t>‹#›</a:t>
            </a:fld>
            <a:endParaRPr lang="zh-TW" altLang="en-US"/>
          </a:p>
        </p:txBody>
      </p:sp>
    </p:spTree>
    <p:extLst>
      <p:ext uri="{BB962C8B-B14F-4D97-AF65-F5344CB8AC3E}">
        <p14:creationId xmlns:p14="http://schemas.microsoft.com/office/powerpoint/2010/main" val="5293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4E584BC-4258-4052-8BE8-A7570F1BE11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xmlns="" id="{8D3ADA2D-C745-4827-B6AD-55BA1F3C0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xmlns="" id="{64A267BD-7B3F-4B56-A7FB-C98703F8B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xmlns="" id="{1F95329A-5C38-4238-A9AC-767799DB7455}"/>
              </a:ext>
            </a:extLst>
          </p:cNvPr>
          <p:cNvSpPr>
            <a:spLocks noGrp="1"/>
          </p:cNvSpPr>
          <p:nvPr>
            <p:ph type="dt" sz="half" idx="10"/>
          </p:nvPr>
        </p:nvSpPr>
        <p:spPr/>
        <p:txBody>
          <a:bodyPr/>
          <a:lstStyle/>
          <a:p>
            <a:fld id="{78B8C991-5045-40A3-8776-7C4499A7135F}" type="datetimeFigureOut">
              <a:rPr lang="zh-TW" altLang="en-US" smtClean="0"/>
              <a:t>2019/11/12</a:t>
            </a:fld>
            <a:endParaRPr lang="zh-TW" altLang="en-US"/>
          </a:p>
        </p:txBody>
      </p:sp>
      <p:sp>
        <p:nvSpPr>
          <p:cNvPr id="6" name="頁尾版面配置區 5">
            <a:extLst>
              <a:ext uri="{FF2B5EF4-FFF2-40B4-BE49-F238E27FC236}">
                <a16:creationId xmlns:a16="http://schemas.microsoft.com/office/drawing/2014/main" xmlns="" id="{3752AA7D-4BDE-438D-9A14-30AA4C90086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7EC2DCE2-52D8-4121-AE59-0F3DF31D7539}"/>
              </a:ext>
            </a:extLst>
          </p:cNvPr>
          <p:cNvSpPr>
            <a:spLocks noGrp="1"/>
          </p:cNvSpPr>
          <p:nvPr>
            <p:ph type="sldNum" sz="quarter" idx="12"/>
          </p:nvPr>
        </p:nvSpPr>
        <p:spPr/>
        <p:txBody>
          <a:bodyPr/>
          <a:lstStyle/>
          <a:p>
            <a:fld id="{7E142B3D-CC3F-4E19-A186-FD633CB81AC5}" type="slidenum">
              <a:rPr lang="zh-TW" altLang="en-US" smtClean="0"/>
              <a:t>‹#›</a:t>
            </a:fld>
            <a:endParaRPr lang="zh-TW" altLang="en-US"/>
          </a:p>
        </p:txBody>
      </p:sp>
    </p:spTree>
    <p:extLst>
      <p:ext uri="{BB962C8B-B14F-4D97-AF65-F5344CB8AC3E}">
        <p14:creationId xmlns:p14="http://schemas.microsoft.com/office/powerpoint/2010/main" val="121471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xmlns="" id="{E709809C-E39C-4C58-B536-520D68452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5EB103FB-583F-471C-A6B3-2D3E70B13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0BB599B6-2D28-4184-88B5-C7B49F79F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8C991-5045-40A3-8776-7C4499A7135F}" type="datetimeFigureOut">
              <a:rPr lang="zh-TW" altLang="en-US" smtClean="0"/>
              <a:t>2019/11/12</a:t>
            </a:fld>
            <a:endParaRPr lang="zh-TW" altLang="en-US"/>
          </a:p>
        </p:txBody>
      </p:sp>
      <p:sp>
        <p:nvSpPr>
          <p:cNvPr id="5" name="頁尾版面配置區 4">
            <a:extLst>
              <a:ext uri="{FF2B5EF4-FFF2-40B4-BE49-F238E27FC236}">
                <a16:creationId xmlns:a16="http://schemas.microsoft.com/office/drawing/2014/main" xmlns="" id="{60DD0A62-93B1-4ADD-A679-5B538F5D92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xmlns="" id="{3B3771FD-0CD8-4F57-AC5F-30FA419B8B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42B3D-CC3F-4E19-A186-FD633CB81AC5}" type="slidenum">
              <a:rPr lang="zh-TW" altLang="en-US" smtClean="0"/>
              <a:t>‹#›</a:t>
            </a:fld>
            <a:endParaRPr lang="zh-TW" altLang="en-US"/>
          </a:p>
        </p:txBody>
      </p:sp>
    </p:spTree>
    <p:extLst>
      <p:ext uri="{BB962C8B-B14F-4D97-AF65-F5344CB8AC3E}">
        <p14:creationId xmlns:p14="http://schemas.microsoft.com/office/powerpoint/2010/main" val="606728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5AEC401-82F3-44FF-94D3-59AA6A5F4334}"/>
              </a:ext>
            </a:extLst>
          </p:cNvPr>
          <p:cNvSpPr>
            <a:spLocks noGrp="1"/>
          </p:cNvSpPr>
          <p:nvPr>
            <p:ph type="ctrTitle"/>
          </p:nvPr>
        </p:nvSpPr>
        <p:spPr/>
        <p:txBody>
          <a:bodyPr>
            <a:normAutofit fontScale="90000"/>
          </a:bodyPr>
          <a:lstStyle/>
          <a:p>
            <a:r>
              <a:rPr lang="en-US" altLang="zh-TW" b="1" dirty="0"/>
              <a:t>Quality of control takeover following disengagements in semi-automated vehicles</a:t>
            </a:r>
            <a:endParaRPr lang="zh-TW" altLang="en-US" b="1" dirty="0"/>
          </a:p>
        </p:txBody>
      </p:sp>
      <p:sp>
        <p:nvSpPr>
          <p:cNvPr id="3" name="副標題 2">
            <a:extLst>
              <a:ext uri="{FF2B5EF4-FFF2-40B4-BE49-F238E27FC236}">
                <a16:creationId xmlns:a16="http://schemas.microsoft.com/office/drawing/2014/main" xmlns="" id="{9930A25A-B008-4E7A-BC24-CF19F9C1D5B4}"/>
              </a:ext>
            </a:extLst>
          </p:cNvPr>
          <p:cNvSpPr>
            <a:spLocks noGrp="1"/>
          </p:cNvSpPr>
          <p:nvPr>
            <p:ph type="subTitle" idx="1"/>
          </p:nvPr>
        </p:nvSpPr>
        <p:spPr/>
        <p:txBody>
          <a:bodyPr/>
          <a:lstStyle/>
          <a:p>
            <a:r>
              <a:rPr lang="en-US" altLang="zh-TW" dirty="0"/>
              <a:t>Transportation Research Part F 64 (2019) 196–212</a:t>
            </a:r>
          </a:p>
          <a:p>
            <a:r>
              <a:rPr lang="en-US" altLang="zh-TW" dirty="0"/>
              <a:t>Francesca M. </a:t>
            </a:r>
            <a:r>
              <a:rPr lang="en-US" altLang="zh-TW" dirty="0" err="1"/>
              <a:t>Favarò</a:t>
            </a:r>
            <a:r>
              <a:rPr lang="en-US" altLang="zh-TW" dirty="0"/>
              <a:t>, Philipp Seewald , </a:t>
            </a:r>
            <a:r>
              <a:rPr lang="en-US" altLang="zh-TW" dirty="0" err="1"/>
              <a:t>Maike</a:t>
            </a:r>
            <a:r>
              <a:rPr lang="en-US" altLang="zh-TW" dirty="0"/>
              <a:t> </a:t>
            </a:r>
            <a:r>
              <a:rPr lang="en-US" altLang="zh-TW" dirty="0" err="1"/>
              <a:t>Scholtes</a:t>
            </a:r>
            <a:r>
              <a:rPr lang="en-US" altLang="zh-TW" dirty="0"/>
              <a:t> , Sky </a:t>
            </a:r>
            <a:r>
              <a:rPr lang="en-US" altLang="zh-TW" dirty="0" err="1"/>
              <a:t>Eurich</a:t>
            </a:r>
            <a:r>
              <a:rPr lang="en-US" altLang="zh-TW" dirty="0"/>
              <a:t> </a:t>
            </a:r>
            <a:endParaRPr lang="zh-TW" altLang="en-US" dirty="0"/>
          </a:p>
        </p:txBody>
      </p:sp>
    </p:spTree>
    <p:extLst>
      <p:ext uri="{BB962C8B-B14F-4D97-AF65-F5344CB8AC3E}">
        <p14:creationId xmlns:p14="http://schemas.microsoft.com/office/powerpoint/2010/main" val="93212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0923024-4AB0-42B8-A3FD-F054F39F052F}"/>
              </a:ext>
            </a:extLst>
          </p:cNvPr>
          <p:cNvSpPr>
            <a:spLocks noGrp="1"/>
          </p:cNvSpPr>
          <p:nvPr>
            <p:ph type="title"/>
          </p:nvPr>
        </p:nvSpPr>
        <p:spPr/>
        <p:txBody>
          <a:bodyPr>
            <a:normAutofit/>
          </a:bodyPr>
          <a:lstStyle/>
          <a:p>
            <a:r>
              <a:rPr lang="en-US" altLang="zh-TW" sz="4000" b="1" dirty="0"/>
              <a:t>Introduction</a:t>
            </a:r>
            <a:endParaRPr lang="zh-TW" altLang="en-US" sz="4000" b="1" dirty="0"/>
          </a:p>
        </p:txBody>
      </p:sp>
      <p:sp>
        <p:nvSpPr>
          <p:cNvPr id="3" name="內容版面配置區 2">
            <a:extLst>
              <a:ext uri="{FF2B5EF4-FFF2-40B4-BE49-F238E27FC236}">
                <a16:creationId xmlns:a16="http://schemas.microsoft.com/office/drawing/2014/main" xmlns="" id="{DAADA745-CAE7-48C1-AC00-C8193A9CDFE4}"/>
              </a:ext>
            </a:extLst>
          </p:cNvPr>
          <p:cNvSpPr>
            <a:spLocks noGrp="1"/>
          </p:cNvSpPr>
          <p:nvPr>
            <p:ph idx="1"/>
          </p:nvPr>
        </p:nvSpPr>
        <p:spPr/>
        <p:txBody>
          <a:bodyPr>
            <a:normAutofit/>
          </a:bodyPr>
          <a:lstStyle/>
          <a:p>
            <a:pPr>
              <a:lnSpc>
                <a:spcPct val="150000"/>
              </a:lnSpc>
            </a:pPr>
            <a:r>
              <a:rPr lang="zh-TW" altLang="en-US" sz="2000" dirty="0"/>
              <a:t>美國道路上許多車輛中，先進駕駛員輔助系統</a:t>
            </a:r>
            <a:r>
              <a:rPr lang="en-US" altLang="zh-TW" sz="2000" dirty="0"/>
              <a:t>Advanced Driver Assistance Systems</a:t>
            </a:r>
            <a:r>
              <a:rPr lang="zh-TW" altLang="en-US" sz="2000" dirty="0"/>
              <a:t>（</a:t>
            </a:r>
            <a:r>
              <a:rPr lang="en-US" altLang="zh-TW" sz="2000" dirty="0"/>
              <a:t>ADAS</a:t>
            </a:r>
            <a:r>
              <a:rPr lang="zh-TW" altLang="en-US" sz="2000" dirty="0"/>
              <a:t>）已被廣泛運用。</a:t>
            </a:r>
            <a:r>
              <a:rPr lang="en-US" altLang="zh-TW" sz="2000" dirty="0"/>
              <a:t>2016</a:t>
            </a:r>
            <a:r>
              <a:rPr lang="zh-TW" altLang="en-US" sz="2000" dirty="0"/>
              <a:t>年配備</a:t>
            </a:r>
            <a:r>
              <a:rPr lang="en-US" altLang="zh-TW" sz="2000" dirty="0"/>
              <a:t>ADAS</a:t>
            </a:r>
            <a:r>
              <a:rPr lang="zh-TW" altLang="en-US" sz="2000" dirty="0"/>
              <a:t>的汽車產量占美國汽車總產量的</a:t>
            </a:r>
            <a:r>
              <a:rPr lang="en-US" altLang="zh-TW" sz="2000" dirty="0"/>
              <a:t>25</a:t>
            </a:r>
            <a:r>
              <a:rPr lang="zh-TW" altLang="en-US" sz="2000" dirty="0"/>
              <a:t>％，到</a:t>
            </a:r>
            <a:r>
              <a:rPr lang="en-US" altLang="zh-TW" sz="2000" dirty="0"/>
              <a:t>2021</a:t>
            </a:r>
            <a:r>
              <a:rPr lang="zh-TW" altLang="en-US" sz="2000" dirty="0"/>
              <a:t>年估計每年增長約</a:t>
            </a:r>
            <a:r>
              <a:rPr lang="en-US" altLang="zh-TW" sz="2000" dirty="0"/>
              <a:t>1.5</a:t>
            </a:r>
            <a:r>
              <a:rPr lang="zh-TW" altLang="en-US" sz="2000" dirty="0"/>
              <a:t>％</a:t>
            </a:r>
            <a:r>
              <a:rPr lang="en-US" altLang="zh-TW" sz="2000" dirty="0"/>
              <a:t>(Statista, 2018)</a:t>
            </a:r>
            <a:r>
              <a:rPr lang="zh-TW" altLang="en-US" sz="2000" dirty="0"/>
              <a:t>。</a:t>
            </a:r>
            <a:endParaRPr lang="en-US" altLang="zh-TW" sz="2000" dirty="0"/>
          </a:p>
          <a:p>
            <a:pPr>
              <a:lnSpc>
                <a:spcPct val="150000"/>
              </a:lnSpc>
            </a:pPr>
            <a:r>
              <a:rPr lang="en-US" altLang="zh-TW" sz="2000" dirty="0"/>
              <a:t>ADAS</a:t>
            </a:r>
            <a:r>
              <a:rPr lang="zh-TW" altLang="en-US" sz="2000" dirty="0"/>
              <a:t>系統對應</a:t>
            </a:r>
            <a:r>
              <a:rPr lang="en-US" altLang="zh-TW" sz="2000" dirty="0"/>
              <a:t>SAE</a:t>
            </a:r>
            <a:r>
              <a:rPr lang="zh-TW" altLang="en-US" sz="2000" dirty="0"/>
              <a:t>自動駕駛分類的自動化級別為</a:t>
            </a:r>
            <a:r>
              <a:rPr lang="en-US" altLang="zh-TW" sz="2000" dirty="0"/>
              <a:t>1</a:t>
            </a:r>
            <a:r>
              <a:rPr lang="zh-TW" altLang="en-US" sz="2000" dirty="0"/>
              <a:t>到</a:t>
            </a:r>
            <a:r>
              <a:rPr lang="en-US" altLang="zh-TW" sz="2000" dirty="0"/>
              <a:t>3(SAE, 2014)</a:t>
            </a:r>
            <a:r>
              <a:rPr lang="zh-TW" altLang="en-US" sz="2000" dirty="0"/>
              <a:t> 。</a:t>
            </a:r>
            <a:endParaRPr lang="en-US" altLang="zh-TW" sz="2000" dirty="0"/>
          </a:p>
          <a:p>
            <a:pPr>
              <a:lnSpc>
                <a:spcPct val="150000"/>
              </a:lnSpc>
            </a:pPr>
            <a:r>
              <a:rPr lang="zh-TW" altLang="en-US" sz="2000" dirty="0"/>
              <a:t>對接管時間的分析並不一定能為駕駛員安全地重新取回車輛控制權提供良好且全面的指標</a:t>
            </a:r>
            <a:r>
              <a:rPr lang="de-DE" altLang="zh-TW" sz="2000" dirty="0"/>
              <a:t> (Zeeb, Buchner, &amp; Schrauf, 2016)</a:t>
            </a:r>
            <a:r>
              <a:rPr lang="zh-TW" altLang="en-US" sz="2000" dirty="0"/>
              <a:t> 。</a:t>
            </a:r>
            <a:endParaRPr lang="en-US" altLang="zh-TW" sz="2000" dirty="0"/>
          </a:p>
          <a:p>
            <a:endParaRPr lang="zh-TW" altLang="en-US" dirty="0"/>
          </a:p>
        </p:txBody>
      </p:sp>
    </p:spTree>
    <p:extLst>
      <p:ext uri="{BB962C8B-B14F-4D97-AF65-F5344CB8AC3E}">
        <p14:creationId xmlns:p14="http://schemas.microsoft.com/office/powerpoint/2010/main" val="348910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1998927-8375-4863-A785-72C7EBF6D8D4}"/>
              </a:ext>
            </a:extLst>
          </p:cNvPr>
          <p:cNvSpPr>
            <a:spLocks noGrp="1"/>
          </p:cNvSpPr>
          <p:nvPr>
            <p:ph type="title"/>
          </p:nvPr>
        </p:nvSpPr>
        <p:spPr/>
        <p:txBody>
          <a:bodyPr>
            <a:normAutofit/>
          </a:bodyPr>
          <a:lstStyle/>
          <a:p>
            <a:r>
              <a:rPr lang="en-US" altLang="zh-TW" sz="4000" b="1" dirty="0"/>
              <a:t>Introduction</a:t>
            </a:r>
            <a:endParaRPr lang="zh-TW" altLang="en-US" sz="4000" dirty="0"/>
          </a:p>
        </p:txBody>
      </p:sp>
      <p:sp>
        <p:nvSpPr>
          <p:cNvPr id="3" name="內容版面配置區 2">
            <a:extLst>
              <a:ext uri="{FF2B5EF4-FFF2-40B4-BE49-F238E27FC236}">
                <a16:creationId xmlns:a16="http://schemas.microsoft.com/office/drawing/2014/main" xmlns="" id="{48BF0F48-F121-4CB8-82A3-751A53D56542}"/>
              </a:ext>
            </a:extLst>
          </p:cNvPr>
          <p:cNvSpPr>
            <a:spLocks noGrp="1"/>
          </p:cNvSpPr>
          <p:nvPr>
            <p:ph idx="1"/>
          </p:nvPr>
        </p:nvSpPr>
        <p:spPr/>
        <p:txBody>
          <a:bodyPr>
            <a:normAutofit lnSpcReduction="10000"/>
          </a:bodyPr>
          <a:lstStyle/>
          <a:p>
            <a:pPr>
              <a:lnSpc>
                <a:spcPct val="150000"/>
              </a:lnSpc>
            </a:pPr>
            <a:r>
              <a:rPr lang="zh-TW" altLang="en-US" sz="2000" dirty="0"/>
              <a:t>目前研究集中在設計聽覺、觸覺、視覺警告的不同使用者介面上，以改善總體反應時間，以及將注意力集中在道路上與無關任務上的注視百分比</a:t>
            </a:r>
            <a:r>
              <a:rPr lang="nl-NL" altLang="zh-TW" sz="2000" dirty="0"/>
              <a:t>(Van der Heiden, Iqbal, &amp; Janssen, 2017)</a:t>
            </a:r>
            <a:r>
              <a:rPr lang="zh-TW" altLang="en-US" sz="2000" dirty="0"/>
              <a:t>。</a:t>
            </a:r>
            <a:endParaRPr lang="en-US" altLang="zh-TW" sz="2000" dirty="0"/>
          </a:p>
          <a:p>
            <a:pPr>
              <a:lnSpc>
                <a:spcPct val="150000"/>
              </a:lnSpc>
            </a:pPr>
            <a:r>
              <a:rPr lang="zh-TW" altLang="en-US" sz="2000" dirty="0"/>
              <a:t>最近的使用者介面研究已經研究了不同接管請求的方式可能對總體駕駛員績效產生的影響</a:t>
            </a:r>
            <a:r>
              <a:rPr lang="en-US" altLang="zh-TW" sz="2000" dirty="0"/>
              <a:t>(Bahram, </a:t>
            </a:r>
            <a:r>
              <a:rPr lang="en-US" altLang="zh-TW" sz="2000" dirty="0" err="1"/>
              <a:t>Aeberhard</a:t>
            </a:r>
            <a:r>
              <a:rPr lang="en-US" altLang="zh-TW" sz="2000" dirty="0"/>
              <a:t>, &amp; </a:t>
            </a:r>
            <a:r>
              <a:rPr lang="en-US" altLang="zh-TW" sz="2000" dirty="0" err="1"/>
              <a:t>Wollherr</a:t>
            </a:r>
            <a:r>
              <a:rPr lang="en-US" altLang="zh-TW" sz="2000" dirty="0"/>
              <a:t>, 2015; </a:t>
            </a:r>
            <a:r>
              <a:rPr lang="en-US" altLang="zh-TW" sz="2000" dirty="0" err="1"/>
              <a:t>Bazilinskyy</a:t>
            </a:r>
            <a:r>
              <a:rPr lang="en-US" altLang="zh-TW" sz="2000" dirty="0"/>
              <a:t> &amp; de Winter, 2015; </a:t>
            </a:r>
            <a:r>
              <a:rPr lang="en-US" altLang="zh-TW" sz="2000" dirty="0" err="1"/>
              <a:t>Bazilinskyy</a:t>
            </a:r>
            <a:r>
              <a:rPr lang="en-US" altLang="zh-TW" sz="2000" dirty="0"/>
              <a:t> &amp; De Winter, 2017)</a:t>
            </a:r>
            <a:r>
              <a:rPr lang="zh-TW" altLang="en-US" sz="2000" dirty="0"/>
              <a:t>，第一個共同的結論是結合聽覺與視覺作為一種有效的方式，當自動控制權限脫離時，來引起駕駛員的注意力。</a:t>
            </a:r>
          </a:p>
          <a:p>
            <a:pPr>
              <a:lnSpc>
                <a:spcPct val="150000"/>
              </a:lnSpc>
            </a:pPr>
            <a:r>
              <a:rPr lang="zh-TW" altLang="en-US" sz="2000" dirty="0"/>
              <a:t>本實驗旨在量化接管的“品質”，自動化系統脫離後駕駛重新取回控制權，並描述駕駛員整體績效。</a:t>
            </a:r>
          </a:p>
          <a:p>
            <a:endParaRPr lang="zh-TW" altLang="en-US" dirty="0"/>
          </a:p>
        </p:txBody>
      </p:sp>
    </p:spTree>
    <p:extLst>
      <p:ext uri="{BB962C8B-B14F-4D97-AF65-F5344CB8AC3E}">
        <p14:creationId xmlns:p14="http://schemas.microsoft.com/office/powerpoint/2010/main" val="422416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B50E8E0-2491-419C-A236-32DA89BDE03F}"/>
              </a:ext>
            </a:extLst>
          </p:cNvPr>
          <p:cNvSpPr>
            <a:spLocks noGrp="1"/>
          </p:cNvSpPr>
          <p:nvPr>
            <p:ph type="title"/>
          </p:nvPr>
        </p:nvSpPr>
        <p:spPr/>
        <p:txBody>
          <a:bodyPr>
            <a:normAutofit/>
          </a:bodyPr>
          <a:lstStyle/>
          <a:p>
            <a:r>
              <a:rPr lang="en-US" altLang="zh-TW" sz="4000" b="1" dirty="0"/>
              <a:t>Experimental setup</a:t>
            </a:r>
            <a:endParaRPr lang="zh-TW" altLang="en-US" sz="4000" b="1" dirty="0"/>
          </a:p>
        </p:txBody>
      </p:sp>
      <p:sp>
        <p:nvSpPr>
          <p:cNvPr id="3" name="內容版面配置區 2">
            <a:extLst>
              <a:ext uri="{FF2B5EF4-FFF2-40B4-BE49-F238E27FC236}">
                <a16:creationId xmlns:a16="http://schemas.microsoft.com/office/drawing/2014/main" xmlns="" id="{BACB14E7-F90B-4A22-B404-934B2ED339A4}"/>
              </a:ext>
            </a:extLst>
          </p:cNvPr>
          <p:cNvSpPr>
            <a:spLocks noGrp="1"/>
          </p:cNvSpPr>
          <p:nvPr>
            <p:ph idx="1"/>
          </p:nvPr>
        </p:nvSpPr>
        <p:spPr/>
        <p:txBody>
          <a:bodyPr>
            <a:normAutofit/>
          </a:bodyPr>
          <a:lstStyle/>
          <a:p>
            <a:pPr>
              <a:lnSpc>
                <a:spcPct val="150000"/>
              </a:lnSpc>
            </a:pPr>
            <a:r>
              <a:rPr lang="zh-TW" altLang="en-US" sz="2000" dirty="0"/>
              <a:t>這項研究採用了在環仿真（</a:t>
            </a:r>
            <a:r>
              <a:rPr lang="en-US" altLang="zh-TW" sz="2000" dirty="0"/>
              <a:t>HITL</a:t>
            </a:r>
            <a:r>
              <a:rPr lang="zh-TW" altLang="en-US" sz="2000" dirty="0"/>
              <a:t>），目的是在自動化分離後根據系統發出的接管請求（</a:t>
            </a:r>
            <a:r>
              <a:rPr lang="en-US" altLang="zh-TW" sz="2000" dirty="0"/>
              <a:t>TOR</a:t>
            </a:r>
            <a:r>
              <a:rPr lang="zh-TW" altLang="en-US" sz="2000" dirty="0"/>
              <a:t>）來測量對駕駛員的控制接管品質。</a:t>
            </a:r>
            <a:endParaRPr lang="en-US" altLang="zh-TW" sz="2000" dirty="0"/>
          </a:p>
          <a:p>
            <a:pPr>
              <a:lnSpc>
                <a:spcPct val="150000"/>
              </a:lnSpc>
            </a:pPr>
            <a:r>
              <a:rPr lang="zh-TW" altLang="en-US" sz="2000" dirty="0"/>
              <a:t>為了量化這種性能，本研究在模擬的高速公路環境中使用了</a:t>
            </a:r>
            <a:r>
              <a:rPr lang="en-US" altLang="zh-TW" sz="2000" dirty="0"/>
              <a:t>TOR</a:t>
            </a:r>
            <a:r>
              <a:rPr lang="zh-TW" altLang="en-US" sz="2000" dirty="0"/>
              <a:t>的特定場景，受測者在自動模式下以預定的時間坐在車輛駕駛中，然後視覺和聽覺警告提示駕駛員重新獲得對車輛的手動控制。</a:t>
            </a:r>
          </a:p>
        </p:txBody>
      </p:sp>
    </p:spTree>
    <p:extLst>
      <p:ext uri="{BB962C8B-B14F-4D97-AF65-F5344CB8AC3E}">
        <p14:creationId xmlns:p14="http://schemas.microsoft.com/office/powerpoint/2010/main" val="367924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9E522EF-1501-4032-8828-9F81D9F9EF7F}"/>
              </a:ext>
            </a:extLst>
          </p:cNvPr>
          <p:cNvSpPr>
            <a:spLocks noGrp="1"/>
          </p:cNvSpPr>
          <p:nvPr>
            <p:ph type="title"/>
          </p:nvPr>
        </p:nvSpPr>
        <p:spPr/>
        <p:txBody>
          <a:bodyPr>
            <a:normAutofit/>
          </a:bodyPr>
          <a:lstStyle/>
          <a:p>
            <a:r>
              <a:rPr lang="en-US" altLang="zh-TW" sz="4000" b="1" dirty="0"/>
              <a:t>Participants</a:t>
            </a:r>
            <a:endParaRPr lang="zh-TW" altLang="en-US" sz="4000" b="1" dirty="0"/>
          </a:p>
        </p:txBody>
      </p:sp>
      <p:sp>
        <p:nvSpPr>
          <p:cNvPr id="3" name="內容版面配置區 2">
            <a:extLst>
              <a:ext uri="{FF2B5EF4-FFF2-40B4-BE49-F238E27FC236}">
                <a16:creationId xmlns:a16="http://schemas.microsoft.com/office/drawing/2014/main" xmlns="" id="{4835AEE3-5F56-454B-B61E-292365A7DDC9}"/>
              </a:ext>
            </a:extLst>
          </p:cNvPr>
          <p:cNvSpPr>
            <a:spLocks noGrp="1"/>
          </p:cNvSpPr>
          <p:nvPr>
            <p:ph idx="1"/>
          </p:nvPr>
        </p:nvSpPr>
        <p:spPr/>
        <p:txBody>
          <a:bodyPr>
            <a:normAutofit fontScale="92500" lnSpcReduction="20000"/>
          </a:bodyPr>
          <a:lstStyle/>
          <a:p>
            <a:pPr>
              <a:lnSpc>
                <a:spcPct val="150000"/>
              </a:lnSpc>
            </a:pPr>
            <a:r>
              <a:rPr lang="zh-TW" altLang="en-US" sz="2000" dirty="0"/>
              <a:t>聖何塞州立大學（</a:t>
            </a:r>
            <a:r>
              <a:rPr lang="en-US" altLang="zh-TW" sz="2000" dirty="0"/>
              <a:t>SJSU</a:t>
            </a:r>
            <a:r>
              <a:rPr lang="zh-TW" altLang="en-US" sz="2000" dirty="0"/>
              <a:t>）理事會有關人體測試的</a:t>
            </a:r>
            <a:r>
              <a:rPr lang="en-US" altLang="zh-TW" sz="2000" dirty="0"/>
              <a:t>IRB</a:t>
            </a:r>
            <a:r>
              <a:rPr lang="zh-TW" altLang="en-US" sz="2000" dirty="0"/>
              <a:t>批准後，在</a:t>
            </a:r>
            <a:r>
              <a:rPr lang="en-US" altLang="zh-TW" sz="2000" dirty="0"/>
              <a:t>SJSU</a:t>
            </a:r>
            <a:r>
              <a:rPr lang="zh-TW" altLang="en-US" sz="2000" dirty="0"/>
              <a:t>校園周圍張貼的傳單招募了參與者。</a:t>
            </a:r>
            <a:endParaRPr lang="en-US" altLang="zh-TW" sz="2000" dirty="0"/>
          </a:p>
          <a:p>
            <a:pPr>
              <a:lnSpc>
                <a:spcPct val="150000"/>
              </a:lnSpc>
            </a:pPr>
            <a:r>
              <a:rPr lang="en-US" altLang="zh-TW" sz="2000" dirty="0"/>
              <a:t>36</a:t>
            </a:r>
            <a:r>
              <a:rPr lang="zh-TW" altLang="en-US" sz="2000" dirty="0"/>
              <a:t>位受測者完成了研究（</a:t>
            </a:r>
            <a:r>
              <a:rPr lang="en-US" altLang="zh-TW" sz="2000" dirty="0"/>
              <a:t>18</a:t>
            </a:r>
            <a:r>
              <a:rPr lang="zh-TW" altLang="en-US" sz="2000" dirty="0"/>
              <a:t>男、</a:t>
            </a:r>
            <a:r>
              <a:rPr lang="en-US" altLang="zh-TW" sz="2000" dirty="0"/>
              <a:t>18</a:t>
            </a:r>
            <a:r>
              <a:rPr lang="zh-TW" altLang="en-US" sz="2000" dirty="0"/>
              <a:t>女）；另外四名參與者由於暈車而未能完成研究。所有</a:t>
            </a:r>
            <a:r>
              <a:rPr lang="en-US" altLang="zh-TW" sz="2000" dirty="0"/>
              <a:t>40</a:t>
            </a:r>
            <a:r>
              <a:rPr lang="zh-TW" altLang="en-US" sz="2000" dirty="0"/>
              <a:t>位參與者進入隨機抽獎，以贏得</a:t>
            </a:r>
            <a:r>
              <a:rPr lang="en-US" altLang="zh-TW" sz="2000" dirty="0"/>
              <a:t>100</a:t>
            </a:r>
            <a:r>
              <a:rPr lang="zh-TW" altLang="en-US" sz="2000" dirty="0"/>
              <a:t>美元的獎勵，作為參加該研究的獎勵。</a:t>
            </a:r>
            <a:endParaRPr lang="en-US" altLang="zh-TW" sz="2000" dirty="0"/>
          </a:p>
          <a:p>
            <a:pPr>
              <a:lnSpc>
                <a:spcPct val="150000"/>
              </a:lnSpc>
            </a:pPr>
            <a:r>
              <a:rPr lang="zh-TW" altLang="en-US" sz="2000" dirty="0"/>
              <a:t>受測者條件</a:t>
            </a:r>
            <a:r>
              <a:rPr lang="en-US" altLang="zh-TW" sz="2000" dirty="0"/>
              <a:t>:</a:t>
            </a:r>
            <a:r>
              <a:rPr lang="zh-TW" altLang="en-US" sz="2000" dirty="0"/>
              <a:t>持有有效的美國駕照，考前</a:t>
            </a:r>
            <a:r>
              <a:rPr lang="en-US" altLang="zh-TW" sz="2000" dirty="0"/>
              <a:t>30</a:t>
            </a:r>
            <a:r>
              <a:rPr lang="zh-TW" altLang="en-US" sz="2000" dirty="0"/>
              <a:t>天至少駕駛過一次，身體狀況良好。</a:t>
            </a:r>
            <a:endParaRPr lang="en-US" altLang="zh-TW" sz="2000" dirty="0"/>
          </a:p>
          <a:p>
            <a:pPr>
              <a:lnSpc>
                <a:spcPct val="150000"/>
              </a:lnSpc>
            </a:pPr>
            <a:r>
              <a:rPr lang="en-US" altLang="zh-TW" sz="2000" dirty="0"/>
              <a:t>12</a:t>
            </a:r>
            <a:r>
              <a:rPr lang="zh-TW" altLang="en-US" sz="2000" dirty="0"/>
              <a:t>為受測者年齡介於</a:t>
            </a:r>
            <a:r>
              <a:rPr lang="en-US" altLang="zh-TW" sz="2000" dirty="0"/>
              <a:t>18-35</a:t>
            </a:r>
            <a:r>
              <a:rPr lang="zh-TW" altLang="en-US" sz="2000" dirty="0"/>
              <a:t> （</a:t>
            </a:r>
            <a:r>
              <a:rPr lang="en-US" altLang="zh-TW" sz="2000" dirty="0"/>
              <a:t>M = 25</a:t>
            </a:r>
            <a:r>
              <a:rPr lang="zh-TW" altLang="en-US" sz="2000" dirty="0"/>
              <a:t>）</a:t>
            </a:r>
            <a:endParaRPr lang="en-US" altLang="zh-TW" sz="2000" dirty="0"/>
          </a:p>
          <a:p>
            <a:pPr>
              <a:lnSpc>
                <a:spcPct val="150000"/>
              </a:lnSpc>
            </a:pPr>
            <a:r>
              <a:rPr lang="en-US" altLang="zh-TW" sz="2000" dirty="0"/>
              <a:t>12</a:t>
            </a:r>
            <a:r>
              <a:rPr lang="zh-TW" altLang="en-US" sz="2000" dirty="0"/>
              <a:t>為受測者年齡介於</a:t>
            </a:r>
            <a:r>
              <a:rPr lang="en-US" altLang="zh-TW" sz="2000" dirty="0"/>
              <a:t>35-55</a:t>
            </a:r>
            <a:r>
              <a:rPr lang="zh-TW" altLang="en-US" sz="2000" dirty="0"/>
              <a:t> （</a:t>
            </a:r>
            <a:r>
              <a:rPr lang="en-US" altLang="zh-TW" sz="2000" dirty="0"/>
              <a:t>M = 46</a:t>
            </a:r>
            <a:r>
              <a:rPr lang="zh-TW" altLang="en-US" sz="2000" dirty="0"/>
              <a:t>）</a:t>
            </a:r>
            <a:endParaRPr lang="en-US" altLang="zh-TW" sz="2000" dirty="0"/>
          </a:p>
          <a:p>
            <a:pPr>
              <a:lnSpc>
                <a:spcPct val="150000"/>
              </a:lnSpc>
            </a:pPr>
            <a:r>
              <a:rPr lang="en-US" altLang="zh-TW" sz="2000" dirty="0"/>
              <a:t>12</a:t>
            </a:r>
            <a:r>
              <a:rPr lang="zh-TW" altLang="en-US" sz="2000" dirty="0"/>
              <a:t>為受測者年齡超過</a:t>
            </a:r>
            <a:r>
              <a:rPr lang="en-US" altLang="zh-TW" sz="2000" dirty="0"/>
              <a:t>55</a:t>
            </a:r>
            <a:r>
              <a:rPr lang="zh-TW" altLang="en-US" sz="2000" dirty="0"/>
              <a:t> （</a:t>
            </a:r>
            <a:r>
              <a:rPr lang="en-US" altLang="zh-TW" sz="2000" dirty="0"/>
              <a:t>M = 60</a:t>
            </a:r>
            <a:r>
              <a:rPr lang="zh-TW" altLang="en-US" sz="2000" dirty="0"/>
              <a:t>）</a:t>
            </a:r>
            <a:endParaRPr lang="en-US" altLang="zh-TW" sz="2000" dirty="0"/>
          </a:p>
          <a:p>
            <a:pPr>
              <a:lnSpc>
                <a:spcPct val="150000"/>
              </a:lnSpc>
            </a:pPr>
            <a:r>
              <a:rPr lang="zh-TW" altLang="en-US" sz="2000" dirty="0"/>
              <a:t>性別在三個年齡段中平均分配，年齡和性別組隨機分配在試驗中</a:t>
            </a:r>
            <a:endParaRPr lang="en-US" altLang="zh-TW" sz="2000" dirty="0"/>
          </a:p>
        </p:txBody>
      </p:sp>
    </p:spTree>
    <p:extLst>
      <p:ext uri="{BB962C8B-B14F-4D97-AF65-F5344CB8AC3E}">
        <p14:creationId xmlns:p14="http://schemas.microsoft.com/office/powerpoint/2010/main" val="77871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35DBE84-EE53-438C-AC6A-2371340C9BA3}"/>
              </a:ext>
            </a:extLst>
          </p:cNvPr>
          <p:cNvSpPr>
            <a:spLocks noGrp="1"/>
          </p:cNvSpPr>
          <p:nvPr>
            <p:ph type="title"/>
          </p:nvPr>
        </p:nvSpPr>
        <p:spPr/>
        <p:txBody>
          <a:bodyPr>
            <a:normAutofit/>
          </a:bodyPr>
          <a:lstStyle/>
          <a:p>
            <a:r>
              <a:rPr lang="en-US" altLang="zh-TW" sz="4000" b="1" dirty="0"/>
              <a:t>Materials</a:t>
            </a:r>
            <a:endParaRPr lang="zh-TW" altLang="en-US" sz="4000" b="1" dirty="0"/>
          </a:p>
        </p:txBody>
      </p:sp>
      <p:sp>
        <p:nvSpPr>
          <p:cNvPr id="3" name="內容版面配置區 2">
            <a:extLst>
              <a:ext uri="{FF2B5EF4-FFF2-40B4-BE49-F238E27FC236}">
                <a16:creationId xmlns:a16="http://schemas.microsoft.com/office/drawing/2014/main" xmlns="" id="{8EA7A135-6A3B-4154-B57E-9BCA4BB3E423}"/>
              </a:ext>
            </a:extLst>
          </p:cNvPr>
          <p:cNvSpPr>
            <a:spLocks noGrp="1"/>
          </p:cNvSpPr>
          <p:nvPr>
            <p:ph idx="1"/>
          </p:nvPr>
        </p:nvSpPr>
        <p:spPr/>
        <p:txBody>
          <a:bodyPr>
            <a:normAutofit lnSpcReduction="10000"/>
          </a:bodyPr>
          <a:lstStyle/>
          <a:p>
            <a:pPr>
              <a:lnSpc>
                <a:spcPct val="170000"/>
              </a:lnSpc>
            </a:pPr>
            <a:r>
              <a:rPr lang="zh-TW" altLang="en-US" sz="2000" dirty="0"/>
              <a:t>模擬器由</a:t>
            </a:r>
            <a:r>
              <a:rPr lang="en-US" altLang="zh-TW" sz="2000" dirty="0"/>
              <a:t>BMW 6</a:t>
            </a:r>
            <a:r>
              <a:rPr lang="zh-TW" altLang="en-US" sz="2000" dirty="0"/>
              <a:t>系，一個可提供</a:t>
            </a:r>
            <a:r>
              <a:rPr lang="en-US" altLang="zh-TW" sz="2000" dirty="0"/>
              <a:t>220°</a:t>
            </a:r>
            <a:r>
              <a:rPr lang="zh-TW" altLang="en-US" sz="2000" dirty="0"/>
              <a:t>水平正視的投射牆和一個分開的後投射牆（可為側後視鏡和後視鏡提供投射）組成。</a:t>
            </a:r>
            <a:endParaRPr lang="en-US" altLang="zh-TW" sz="2000" dirty="0"/>
          </a:p>
          <a:p>
            <a:pPr>
              <a:lnSpc>
                <a:spcPct val="170000"/>
              </a:lnSpc>
            </a:pPr>
            <a:r>
              <a:rPr lang="zh-TW" altLang="en-US" sz="2000" dirty="0"/>
              <a:t>該仿真器符合</a:t>
            </a:r>
            <a:r>
              <a:rPr lang="en-US" altLang="zh-TW" sz="2000" dirty="0"/>
              <a:t>NHTSA</a:t>
            </a:r>
            <a:r>
              <a:rPr lang="zh-TW" altLang="en-US" sz="2000" dirty="0"/>
              <a:t>標準，可進行人機界面（</a:t>
            </a:r>
            <a:r>
              <a:rPr lang="en-US" altLang="zh-TW" sz="2000" dirty="0"/>
              <a:t>HMI</a:t>
            </a:r>
            <a:r>
              <a:rPr lang="zh-TW" altLang="en-US" sz="2000" dirty="0"/>
              <a:t>）評估</a:t>
            </a:r>
            <a:endParaRPr lang="en-US" altLang="zh-TW" sz="2000" dirty="0"/>
          </a:p>
          <a:p>
            <a:pPr marL="0" indent="0">
              <a:lnSpc>
                <a:spcPct val="170000"/>
              </a:lnSpc>
              <a:buNone/>
            </a:pPr>
            <a:r>
              <a:rPr lang="zh-TW" altLang="en-US" sz="2000" dirty="0"/>
              <a:t>，並且能夠處理駕駛員的手動控制以及自動駕駛。該仿真</a:t>
            </a:r>
            <a:endParaRPr lang="en-US" altLang="zh-TW" sz="2000" dirty="0"/>
          </a:p>
          <a:p>
            <a:pPr marL="0" indent="0">
              <a:lnSpc>
                <a:spcPct val="170000"/>
              </a:lnSpc>
              <a:buNone/>
            </a:pPr>
            <a:r>
              <a:rPr lang="zh-TW" altLang="en-US" sz="2000" dirty="0"/>
              <a:t>環境使用</a:t>
            </a:r>
            <a:r>
              <a:rPr lang="en-US" altLang="zh-TW" sz="2000" dirty="0"/>
              <a:t>Vires </a:t>
            </a:r>
            <a:r>
              <a:rPr lang="en-US" altLang="zh-TW" sz="2000" dirty="0" err="1"/>
              <a:t>Simulationstechnologie</a:t>
            </a:r>
            <a:r>
              <a:rPr lang="en-US" altLang="zh-TW" sz="2000" dirty="0"/>
              <a:t> GmbH</a:t>
            </a:r>
            <a:r>
              <a:rPr lang="zh-TW" altLang="en-US" sz="2000" dirty="0"/>
              <a:t>在</a:t>
            </a:r>
            <a:r>
              <a:rPr lang="en-US" altLang="zh-TW" sz="2000" dirty="0"/>
              <a:t>2.1.0</a:t>
            </a:r>
            <a:r>
              <a:rPr lang="zh-TW" altLang="en-US" sz="2000" dirty="0"/>
              <a:t>版。影像</a:t>
            </a:r>
            <a:endParaRPr lang="en-US" altLang="zh-TW" sz="2000" dirty="0"/>
          </a:p>
          <a:p>
            <a:pPr marL="0" indent="0">
              <a:lnSpc>
                <a:spcPct val="170000"/>
              </a:lnSpc>
              <a:buNone/>
            </a:pPr>
            <a:r>
              <a:rPr lang="zh-TW" altLang="en-US" sz="2000" dirty="0"/>
              <a:t>由</a:t>
            </a:r>
            <a:r>
              <a:rPr lang="en-US" altLang="zh-TW" sz="2000" dirty="0" err="1"/>
              <a:t>OpenDRIVE</a:t>
            </a:r>
            <a:r>
              <a:rPr lang="en-US" altLang="zh-TW" sz="2000" dirty="0"/>
              <a:t>®</a:t>
            </a:r>
            <a:r>
              <a:rPr lang="zh-TW" altLang="en-US" sz="2000" dirty="0"/>
              <a:t>和</a:t>
            </a:r>
            <a:r>
              <a:rPr lang="en-US" altLang="zh-TW" sz="2000" dirty="0" err="1"/>
              <a:t>OpenSCENARIO</a:t>
            </a:r>
            <a:r>
              <a:rPr lang="zh-TW" altLang="en-US" sz="2000" dirty="0"/>
              <a:t>這樣的開放標準被用於道路</a:t>
            </a:r>
            <a:endParaRPr lang="en-US" altLang="zh-TW" sz="2000" dirty="0"/>
          </a:p>
          <a:p>
            <a:pPr marL="0" indent="0">
              <a:lnSpc>
                <a:spcPct val="170000"/>
              </a:lnSpc>
              <a:buNone/>
            </a:pPr>
            <a:r>
              <a:rPr lang="zh-TW" altLang="en-US" sz="2000" dirty="0"/>
              <a:t>和場景的創建。</a:t>
            </a:r>
            <a:endParaRPr lang="en-US" altLang="zh-TW" sz="2000" dirty="0"/>
          </a:p>
        </p:txBody>
      </p:sp>
      <p:pic>
        <p:nvPicPr>
          <p:cNvPr id="5" name="圖片 4">
            <a:extLst>
              <a:ext uri="{FF2B5EF4-FFF2-40B4-BE49-F238E27FC236}">
                <a16:creationId xmlns:a16="http://schemas.microsoft.com/office/drawing/2014/main" xmlns="" id="{A85F108B-619A-46D8-97F3-204097526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3467" y="3128052"/>
            <a:ext cx="4441864" cy="2562193"/>
          </a:xfrm>
          <a:prstGeom prst="rect">
            <a:avLst/>
          </a:prstGeom>
        </p:spPr>
      </p:pic>
    </p:spTree>
    <p:extLst>
      <p:ext uri="{BB962C8B-B14F-4D97-AF65-F5344CB8AC3E}">
        <p14:creationId xmlns:p14="http://schemas.microsoft.com/office/powerpoint/2010/main" val="253207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325E5994-B580-49DA-8031-9056BA65C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760" y="4271974"/>
            <a:ext cx="3797697" cy="1474638"/>
          </a:xfrm>
          <a:prstGeom prst="rect">
            <a:avLst/>
          </a:prstGeom>
        </p:spPr>
      </p:pic>
      <p:sp>
        <p:nvSpPr>
          <p:cNvPr id="2" name="標題 1">
            <a:extLst>
              <a:ext uri="{FF2B5EF4-FFF2-40B4-BE49-F238E27FC236}">
                <a16:creationId xmlns:a16="http://schemas.microsoft.com/office/drawing/2014/main" xmlns="" id="{11D2BA8B-D12A-411D-8A79-9513B651B9FB}"/>
              </a:ext>
            </a:extLst>
          </p:cNvPr>
          <p:cNvSpPr>
            <a:spLocks noGrp="1"/>
          </p:cNvSpPr>
          <p:nvPr>
            <p:ph type="title"/>
          </p:nvPr>
        </p:nvSpPr>
        <p:spPr/>
        <p:txBody>
          <a:bodyPr>
            <a:normAutofit/>
          </a:bodyPr>
          <a:lstStyle/>
          <a:p>
            <a:r>
              <a:rPr lang="en-US" altLang="zh-TW" sz="4000" b="1" dirty="0"/>
              <a:t>Materials</a:t>
            </a:r>
            <a:endParaRPr lang="zh-TW" altLang="en-US" sz="4000" dirty="0"/>
          </a:p>
        </p:txBody>
      </p:sp>
      <p:sp>
        <p:nvSpPr>
          <p:cNvPr id="3" name="內容版面配置區 2">
            <a:extLst>
              <a:ext uri="{FF2B5EF4-FFF2-40B4-BE49-F238E27FC236}">
                <a16:creationId xmlns:a16="http://schemas.microsoft.com/office/drawing/2014/main" xmlns="" id="{9FE24FCD-9AF6-4400-8E07-893ACBFF35FE}"/>
              </a:ext>
            </a:extLst>
          </p:cNvPr>
          <p:cNvSpPr>
            <a:spLocks noGrp="1"/>
          </p:cNvSpPr>
          <p:nvPr>
            <p:ph idx="1"/>
          </p:nvPr>
        </p:nvSpPr>
        <p:spPr/>
        <p:txBody>
          <a:bodyPr>
            <a:normAutofit fontScale="25000" lnSpcReduction="20000"/>
          </a:bodyPr>
          <a:lstStyle/>
          <a:p>
            <a:pPr>
              <a:lnSpc>
                <a:spcPct val="170000"/>
              </a:lnSpc>
            </a:pPr>
            <a:r>
              <a:rPr lang="zh-TW" altLang="en-US" sz="8000" dirty="0"/>
              <a:t>使用聽覺警告傳達駕駛員必須收回控制權的緊迫性</a:t>
            </a:r>
            <a:r>
              <a:rPr lang="en-US" altLang="zh-TW" sz="8000" dirty="0"/>
              <a:t> (</a:t>
            </a:r>
            <a:r>
              <a:rPr lang="en-US" altLang="zh-TW" sz="8000" dirty="0" err="1"/>
              <a:t>Naujoks</a:t>
            </a:r>
            <a:r>
              <a:rPr lang="en-US" altLang="zh-TW" sz="8000" dirty="0"/>
              <a:t> &amp; </a:t>
            </a:r>
            <a:r>
              <a:rPr lang="en-US" altLang="zh-TW" sz="8000" dirty="0" err="1"/>
              <a:t>Neukum</a:t>
            </a:r>
            <a:r>
              <a:rPr lang="en-US" altLang="zh-TW" sz="8000" dirty="0"/>
              <a:t>, 2014)</a:t>
            </a:r>
          </a:p>
          <a:p>
            <a:pPr>
              <a:lnSpc>
                <a:spcPct val="170000"/>
              </a:lnSpc>
            </a:pPr>
            <a:r>
              <a:rPr lang="zh-TW" altLang="en-US" sz="8000" dirty="0"/>
              <a:t>與“注意” 警示詞相比，“危險”更能引起人們的迅速關注</a:t>
            </a:r>
            <a:r>
              <a:rPr lang="en-US" altLang="zh-TW" sz="8000" dirty="0"/>
              <a:t>(</a:t>
            </a:r>
            <a:r>
              <a:rPr lang="en-US" altLang="zh-TW" sz="8000" dirty="0" err="1"/>
              <a:t>Bazilinskyy</a:t>
            </a:r>
            <a:r>
              <a:rPr lang="en-US" altLang="zh-TW" sz="8000" dirty="0"/>
              <a:t> &amp; De Winter, 2017)</a:t>
            </a:r>
          </a:p>
          <a:p>
            <a:pPr>
              <a:lnSpc>
                <a:spcPct val="170000"/>
              </a:lnSpc>
            </a:pPr>
            <a:r>
              <a:rPr lang="zh-TW" altLang="en-US" sz="8000" dirty="0"/>
              <a:t>當背景具噪音時，男性聲音被更好被檢測到</a:t>
            </a:r>
            <a:r>
              <a:rPr lang="en-US" altLang="zh-TW" sz="8000" dirty="0"/>
              <a:t>(</a:t>
            </a:r>
            <a:r>
              <a:rPr lang="en-US" altLang="zh-TW" sz="8000" dirty="0" err="1"/>
              <a:t>Bazilinskyy</a:t>
            </a:r>
            <a:r>
              <a:rPr lang="en-US" altLang="zh-TW" sz="8000" dirty="0"/>
              <a:t> &amp; De Winter, 2017)</a:t>
            </a:r>
          </a:p>
          <a:p>
            <a:pPr>
              <a:lnSpc>
                <a:spcPct val="170000"/>
              </a:lnSpc>
            </a:pPr>
            <a:r>
              <a:rPr lang="zh-TW" altLang="en-US" sz="8000" dirty="0"/>
              <a:t>語音警告比單音提示更有效地減少反應時間</a:t>
            </a:r>
            <a:endParaRPr lang="en-US" altLang="zh-TW" sz="8000" dirty="0"/>
          </a:p>
          <a:p>
            <a:pPr marL="0" indent="0">
              <a:lnSpc>
                <a:spcPct val="170000"/>
              </a:lnSpc>
              <a:buNone/>
            </a:pPr>
            <a:r>
              <a:rPr lang="en-US" altLang="zh-TW" sz="8000" dirty="0"/>
              <a:t> (Trimble, Bishop, Morgan, &amp; Blanco, 2014)</a:t>
            </a:r>
          </a:p>
          <a:p>
            <a:pPr>
              <a:lnSpc>
                <a:spcPct val="170000"/>
              </a:lnSpc>
            </a:pPr>
            <a:r>
              <a:rPr lang="zh-TW" altLang="en-US" sz="8000" dirty="0"/>
              <a:t>安全黃是具有感知重要性的顏色之一</a:t>
            </a:r>
            <a:endParaRPr lang="en-US" altLang="zh-TW" sz="8000" dirty="0"/>
          </a:p>
          <a:p>
            <a:pPr marL="0" indent="0">
              <a:lnSpc>
                <a:spcPct val="170000"/>
              </a:lnSpc>
              <a:buNone/>
            </a:pPr>
            <a:r>
              <a:rPr lang="de-DE" altLang="zh-TW" sz="8000" dirty="0"/>
              <a:t> (Zielinska, Wogalter, &amp; Mayhorn, 2014)</a:t>
            </a:r>
          </a:p>
          <a:p>
            <a:pPr>
              <a:lnSpc>
                <a:spcPct val="170000"/>
              </a:lnSpc>
            </a:pPr>
            <a:r>
              <a:rPr lang="zh-TW" altLang="en-US" sz="8000" dirty="0"/>
              <a:t>視覺警告顯示在</a:t>
            </a:r>
            <a:r>
              <a:rPr lang="en-US" altLang="zh-TW" sz="8000" dirty="0"/>
              <a:t>10.2</a:t>
            </a:r>
            <a:r>
              <a:rPr lang="zh-TW" altLang="en-US" sz="8000" dirty="0"/>
              <a:t>英寸（</a:t>
            </a:r>
            <a:r>
              <a:rPr lang="en-US" altLang="zh-TW" sz="8000" dirty="0"/>
              <a:t>25</a:t>
            </a:r>
            <a:r>
              <a:rPr lang="zh-TW" altLang="en-US" sz="8000" dirty="0"/>
              <a:t>厘米</a:t>
            </a:r>
            <a:r>
              <a:rPr lang="en-US" altLang="zh-TW" sz="8000" dirty="0"/>
              <a:t>–</a:t>
            </a:r>
            <a:r>
              <a:rPr lang="zh-TW" altLang="en-US" sz="8000" dirty="0"/>
              <a:t>對角線尺寸）的</a:t>
            </a:r>
            <a:r>
              <a:rPr lang="zh-TW" altLang="en-US" sz="8000"/>
              <a:t>中央控制台顯示器中</a:t>
            </a:r>
            <a:r>
              <a:rPr lang="zh-TW" altLang="en-US" sz="8000" dirty="0"/>
              <a:t>，其特徵是在淡黃色黃色三角形內的感嘆號以及方向盤上的雙手符號。</a:t>
            </a:r>
          </a:p>
          <a:p>
            <a:endParaRPr lang="zh-TW" altLang="en-US" dirty="0"/>
          </a:p>
        </p:txBody>
      </p:sp>
      <p:pic>
        <p:nvPicPr>
          <p:cNvPr id="5" name="圖片 4">
            <a:extLst>
              <a:ext uri="{FF2B5EF4-FFF2-40B4-BE49-F238E27FC236}">
                <a16:creationId xmlns:a16="http://schemas.microsoft.com/office/drawing/2014/main" xmlns="" id="{5B6EE3A1-6D08-427B-8262-16E2F1297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396" y="3535217"/>
            <a:ext cx="3456543" cy="2438692"/>
          </a:xfrm>
          <a:prstGeom prst="rect">
            <a:avLst/>
          </a:prstGeom>
        </p:spPr>
      </p:pic>
    </p:spTree>
    <p:extLst>
      <p:ext uri="{BB962C8B-B14F-4D97-AF65-F5344CB8AC3E}">
        <p14:creationId xmlns:p14="http://schemas.microsoft.com/office/powerpoint/2010/main" val="27589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297482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271991546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1075</Words>
  <Application>Microsoft Office PowerPoint</Application>
  <PresentationFormat>寬螢幕</PresentationFormat>
  <Paragraphs>56</Paragraphs>
  <Slides>9</Slides>
  <Notes>4</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9</vt:i4>
      </vt:variant>
    </vt:vector>
  </HeadingPairs>
  <TitlesOfParts>
    <vt:vector size="14" baseType="lpstr">
      <vt:lpstr>新細明體</vt:lpstr>
      <vt:lpstr>Arial</vt:lpstr>
      <vt:lpstr>Calibri</vt:lpstr>
      <vt:lpstr>Calibri Light</vt:lpstr>
      <vt:lpstr>Office 佈景主題</vt:lpstr>
      <vt:lpstr>Quality of control takeover following disengagements in semi-automated vehicles</vt:lpstr>
      <vt:lpstr>Introduction</vt:lpstr>
      <vt:lpstr>Introduction</vt:lpstr>
      <vt:lpstr>Experimental setup</vt:lpstr>
      <vt:lpstr>Participants</vt:lpstr>
      <vt:lpstr>Materials</vt:lpstr>
      <vt:lpstr>Materials</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of control takeover following disengagements in semi-automated vehicles</dc:title>
  <dc:creator>翠玲 徐</dc:creator>
  <cp:lastModifiedBy>彭詩芸</cp:lastModifiedBy>
  <cp:revision>15</cp:revision>
  <dcterms:created xsi:type="dcterms:W3CDTF">2019-11-12T07:12:07Z</dcterms:created>
  <dcterms:modified xsi:type="dcterms:W3CDTF">2019-11-13T10:58:06Z</dcterms:modified>
</cp:coreProperties>
</file>